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openlearning.com/courses/s-o-s-promoting-educational-equity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3493" y="2987899"/>
            <a:ext cx="8501964" cy="1275007"/>
          </a:xfrm>
        </p:spPr>
        <p:txBody>
          <a:bodyPr>
            <a:normAutofit fontScale="77500" lnSpcReduction="20000"/>
          </a:bodyPr>
          <a:lstStyle/>
          <a:p>
            <a:pPr algn="ctr">
              <a:defRPr/>
            </a:pPr>
            <a:endParaRPr lang="ro-RO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charset="0"/>
            </a:endParaRPr>
          </a:p>
          <a:p>
            <a:pPr algn="ctr">
              <a:defRPr/>
            </a:pPr>
            <a:r>
              <a:rPr lang="ro-RO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charset="0"/>
              </a:rPr>
              <a:t>Curs de formare online</a:t>
            </a:r>
            <a:endParaRPr lang="ro-RO" sz="2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charset="0"/>
            </a:endParaRPr>
          </a:p>
          <a:p>
            <a:pPr algn="ctr">
              <a:defRPr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charset="0"/>
              </a:rPr>
              <a:t>SOS: PROMOVAREA ECHIT</a:t>
            </a:r>
            <a:r>
              <a:rPr lang="ro-RO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charset="0"/>
              </a:rPr>
              <a:t>ĂȚII ÎN EDUCAȚIE</a:t>
            </a:r>
            <a:endParaRPr 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63" y="5545782"/>
            <a:ext cx="1700012" cy="99940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46975" y="98515"/>
            <a:ext cx="400721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/>
              <a:t>Erasmus+ KA201 Project</a:t>
            </a:r>
            <a:endParaRPr lang="en-US" dirty="0"/>
          </a:p>
          <a:p>
            <a:pPr algn="ctr"/>
            <a:r>
              <a:rPr lang="en-GB" b="1" dirty="0"/>
              <a:t>Supporting Opportunity in Schools: </a:t>
            </a:r>
            <a:endParaRPr lang="en-GB" b="1" dirty="0" smtClean="0"/>
          </a:p>
          <a:p>
            <a:pPr algn="ctr"/>
            <a:r>
              <a:rPr lang="en-GB" b="1" dirty="0" smtClean="0"/>
              <a:t>Promoting </a:t>
            </a:r>
            <a:r>
              <a:rPr lang="en-GB" b="1" dirty="0"/>
              <a:t>Educational Equity</a:t>
            </a:r>
            <a:endParaRPr lang="en-US" dirty="0"/>
          </a:p>
          <a:p>
            <a:pPr algn="ctr"/>
            <a:r>
              <a:rPr lang="en-GB" sz="1400" dirty="0"/>
              <a:t>Project Number 2017-1-ES01-KA201-037990</a:t>
            </a:r>
            <a:endParaRPr lang="en-US" sz="1400" dirty="0"/>
          </a:p>
        </p:txBody>
      </p:sp>
      <p:pic>
        <p:nvPicPr>
          <p:cNvPr id="11" name="Picture 10" descr="https://openlearning-cdn.s3.amazonaws.com/course__courses_sospromotingeducationalequity__course-landing-still-1536239832.9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4879" y="98515"/>
            <a:ext cx="2341976" cy="236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30DFDC48-4096-4AD5-8128-9DF88290AA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5826" y="5415574"/>
            <a:ext cx="1101855" cy="10700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EE24E14-937E-40C8-9646-FC02781852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8823" y="5684662"/>
            <a:ext cx="2016080" cy="86052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75231" y="301032"/>
            <a:ext cx="2403231" cy="68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7772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smtClean="0">
                <a:solidFill>
                  <a:schemeClr val="tx1"/>
                </a:solidFill>
                <a:latin typeface="+mn-lt"/>
              </a:rPr>
              <a:t>Termenii de utilizare - Certificarea</a:t>
            </a:r>
            <a:endParaRPr lang="en-US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426" y="1687133"/>
            <a:ext cx="9942490" cy="2807594"/>
          </a:xfrm>
        </p:spPr>
        <p:txBody>
          <a:bodyPr>
            <a:normAutofit/>
          </a:bodyPr>
          <a:lstStyle/>
          <a:p>
            <a:r>
              <a:rPr lang="ro-RO" sz="2000" dirty="0" smtClean="0"/>
              <a:t>Curs finanțat de Comisia Europeană în cadrul programului Erasmus+ Acțiunea cheie 2 </a:t>
            </a:r>
          </a:p>
          <a:p>
            <a:r>
              <a:rPr lang="ro-RO" sz="2000" dirty="0" smtClean="0"/>
              <a:t>Reflectă viziunea autorilor fără vreo răspundere a Comisiei Europene</a:t>
            </a:r>
          </a:p>
          <a:p>
            <a:r>
              <a:rPr lang="ro-RO" sz="2000" dirty="0" smtClean="0"/>
              <a:t>Accesul este liber</a:t>
            </a:r>
          </a:p>
          <a:p>
            <a:r>
              <a:rPr lang="ro-RO" sz="2000" dirty="0"/>
              <a:t>S</a:t>
            </a:r>
            <a:r>
              <a:rPr lang="ro-RO" sz="2000" dirty="0" smtClean="0"/>
              <a:t>e eliberează Certificatul de absolvire Open </a:t>
            </a:r>
            <a:r>
              <a:rPr lang="ro-RO" sz="2000" dirty="0" smtClean="0"/>
              <a:t>Learning – echivalare în credite</a:t>
            </a:r>
            <a:endParaRPr lang="ro-RO" sz="2000" dirty="0" smtClean="0"/>
          </a:p>
          <a:p>
            <a:r>
              <a:rPr lang="ro-RO" sz="2000" dirty="0" smtClean="0"/>
              <a:t>Este un prilej de utilizare a limbii engleze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88577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305" y="520505"/>
            <a:ext cx="11552150" cy="6073478"/>
          </a:xfrm>
          <a:noFill/>
          <a:ln>
            <a:solidFill>
              <a:schemeClr val="bg2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o-RO" sz="3200" b="1" dirty="0" smtClean="0">
                <a:solidFill>
                  <a:schemeClr val="tx1"/>
                </a:solidFill>
              </a:rPr>
              <a:t>Crearea contului personal/logare</a:t>
            </a:r>
          </a:p>
          <a:p>
            <a:r>
              <a:rPr lang="en-US" sz="2000" u="sng" dirty="0">
                <a:solidFill>
                  <a:schemeClr val="tx1"/>
                </a:solidFill>
                <a:hlinkClick r:id="rId2"/>
              </a:rPr>
              <a:t>https://www.openlearning.com/courses/s-o-s-promoting-educational-equity</a:t>
            </a:r>
            <a:endParaRPr lang="en-US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o-RO" dirty="0" smtClean="0"/>
          </a:p>
          <a:p>
            <a:pPr marL="0" indent="0">
              <a:buNone/>
            </a:pPr>
            <a:endParaRPr lang="ro-RO" dirty="0"/>
          </a:p>
          <a:p>
            <a:pPr marL="0" indent="0">
              <a:buNone/>
            </a:pPr>
            <a:endParaRPr lang="ro-RO" dirty="0" smtClean="0"/>
          </a:p>
          <a:p>
            <a:pPr marL="0" indent="0">
              <a:buNone/>
            </a:pPr>
            <a:endParaRPr lang="ro-RO" dirty="0"/>
          </a:p>
          <a:p>
            <a:pPr marL="0" indent="0">
              <a:buNone/>
            </a:pPr>
            <a:endParaRPr lang="ro-RO" dirty="0" smtClean="0"/>
          </a:p>
          <a:p>
            <a:pPr marL="0" indent="0">
              <a:buNone/>
            </a:pPr>
            <a:endParaRPr lang="ro-RO" dirty="0"/>
          </a:p>
          <a:p>
            <a:pPr marL="0" indent="0">
              <a:buNone/>
            </a:pPr>
            <a:endParaRPr lang="ro-RO" dirty="0" smtClean="0"/>
          </a:p>
          <a:p>
            <a:pPr marL="0" indent="0">
              <a:buNone/>
            </a:pPr>
            <a:endParaRPr lang="ro-RO" dirty="0"/>
          </a:p>
          <a:p>
            <a:pPr marL="0" indent="0">
              <a:buNone/>
            </a:pPr>
            <a:endParaRPr lang="ro-RO" dirty="0" smtClean="0"/>
          </a:p>
          <a:p>
            <a:pPr marL="0" indent="0">
              <a:buNone/>
            </a:pPr>
            <a:endParaRPr lang="ro-RO" dirty="0"/>
          </a:p>
          <a:p>
            <a:pPr>
              <a:buFont typeface="Wingdings" panose="05000000000000000000" pitchFamily="2" charset="2"/>
              <a:buChar char="Ø"/>
            </a:pPr>
            <a:r>
              <a:rPr lang="ro-RO" sz="2000" dirty="0" smtClean="0"/>
              <a:t>E-mail – Password – Full name /  </a:t>
            </a:r>
            <a:r>
              <a:rPr lang="ro-RO" sz="2000" dirty="0" smtClean="0">
                <a:solidFill>
                  <a:srgbClr val="FF0000"/>
                </a:solidFill>
              </a:rPr>
              <a:t>Start learning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2780524"/>
              </p:ext>
            </p:extLst>
          </p:nvPr>
        </p:nvGraphicFramePr>
        <p:xfrm>
          <a:off x="1468193" y="1815921"/>
          <a:ext cx="6735650" cy="35803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50450"/>
                <a:gridCol w="1785200"/>
              </a:tblGrid>
              <a:tr h="318512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S.O.S.: Promoting Educational Equity</a:t>
                      </a:r>
                      <a:endParaRPr lang="en-US" sz="1100" b="1" kern="0" dirty="0">
                        <a:solidFill>
                          <a:srgbClr val="365F9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618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endParaRPr lang="en-US" sz="1800" b="1" kern="0" dirty="0">
                        <a:solidFill>
                          <a:srgbClr val="2A2A2C"/>
                        </a:solidFill>
                        <a:effectLst/>
                        <a:latin typeface="Helvetic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Certificate Type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400" b="0" dirty="0" smtClean="0">
                          <a:effectLst/>
                        </a:rPr>
                        <a:t> </a:t>
                      </a:r>
                      <a:r>
                        <a:rPr lang="en-US" sz="1400" b="0" dirty="0" smtClean="0">
                          <a:effectLst/>
                        </a:rPr>
                        <a:t>Certificate </a:t>
                      </a:r>
                      <a:r>
                        <a:rPr lang="en-US" sz="1400" b="0" dirty="0">
                          <a:effectLst/>
                        </a:rPr>
                        <a:t>of </a:t>
                      </a:r>
                      <a:r>
                        <a:rPr lang="ro-RO" sz="1400" b="0" dirty="0" smtClean="0">
                          <a:effectLst/>
                        </a:rPr>
                        <a:t>  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400" b="0" dirty="0" smtClean="0">
                          <a:effectLst/>
                        </a:rPr>
                        <a:t> </a:t>
                      </a:r>
                      <a:r>
                        <a:rPr lang="en-US" sz="1400" b="0" dirty="0" smtClean="0">
                          <a:effectLst/>
                        </a:rPr>
                        <a:t>completion</a:t>
                      </a:r>
                      <a:endParaRPr lang="en-US" sz="1100" b="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Start Date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400" dirty="0" smtClean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Start </a:t>
                      </a:r>
                      <a:r>
                        <a:rPr lang="en-US" sz="1400" dirty="0">
                          <a:effectLst/>
                        </a:rPr>
                        <a:t>any time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Duration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400" dirty="0" smtClean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Flexible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Cost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400" dirty="0" smtClean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Free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Community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400" dirty="0" smtClean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27 </a:t>
                      </a:r>
                      <a:r>
                        <a:rPr lang="en-US" sz="1400" dirty="0">
                          <a:effectLst/>
                        </a:rPr>
                        <a:t>Students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JOIN NOW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49" name="Picture 19" descr="https://openlearning-cdn.s3.amazonaws.com/course__courses_sospromotingeducationalequity__course-landing-still-1536239832.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2938" y="2862263"/>
            <a:ext cx="1971675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389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3534058" cy="639651"/>
          </a:xfrm>
        </p:spPr>
        <p:txBody>
          <a:bodyPr>
            <a:noAutofit/>
          </a:bodyPr>
          <a:lstStyle/>
          <a:p>
            <a:r>
              <a:rPr lang="ro-RO" sz="3200" b="1" dirty="0" smtClean="0">
                <a:solidFill>
                  <a:schemeClr val="tx1"/>
                </a:solidFill>
                <a:latin typeface="+mn-lt"/>
              </a:rPr>
              <a:t>Pagina principală</a:t>
            </a:r>
            <a:endParaRPr lang="en-US" sz="32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2238" y="1853236"/>
            <a:ext cx="6089349" cy="357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206062" y="1721921"/>
            <a:ext cx="2987899" cy="9993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smtClean="0">
                <a:solidFill>
                  <a:srgbClr val="FF0000"/>
                </a:solidFill>
              </a:rPr>
              <a:t>Learning activities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9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65408"/>
          </a:xfrm>
        </p:spPr>
        <p:txBody>
          <a:bodyPr>
            <a:normAutofit/>
          </a:bodyPr>
          <a:lstStyle/>
          <a:p>
            <a:r>
              <a:rPr lang="ro-RO" sz="3200" b="1" dirty="0" smtClean="0">
                <a:solidFill>
                  <a:schemeClr val="tx1"/>
                </a:solidFill>
                <a:latin typeface="+mn-lt"/>
              </a:rPr>
              <a:t>Learning activities/ </a:t>
            </a:r>
            <a:r>
              <a:rPr lang="ro-RO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Activități de învățare</a:t>
            </a:r>
            <a:endParaRPr lang="en-US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20" y="1442434"/>
            <a:ext cx="9942490" cy="4598928"/>
          </a:xfrm>
        </p:spPr>
        <p:txBody>
          <a:bodyPr>
            <a:normAutofit/>
          </a:bodyPr>
          <a:lstStyle/>
          <a:p>
            <a:r>
              <a:rPr lang="en-US" sz="2000" b="1" dirty="0"/>
              <a:t> Course </a:t>
            </a:r>
            <a:r>
              <a:rPr lang="en-US" sz="2000" b="1" dirty="0" smtClean="0"/>
              <a:t>overview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Rezumat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000" b="1" dirty="0"/>
              <a:t> Setting the scene = </a:t>
            </a:r>
            <a:r>
              <a:rPr lang="en-US" sz="2000" b="1" dirty="0" smtClean="0"/>
              <a:t>1h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Introducere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000" b="1" dirty="0"/>
              <a:t> Conceptual framework = </a:t>
            </a:r>
            <a:r>
              <a:rPr lang="en-US" sz="2000" b="1" dirty="0" smtClean="0"/>
              <a:t>1h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Cadrul conceptual</a:t>
            </a:r>
            <a:endParaRPr lang="en-US" sz="2000" dirty="0"/>
          </a:p>
          <a:p>
            <a:r>
              <a:rPr lang="en-US" sz="2000" b="1" dirty="0"/>
              <a:t> Dimension 1: Fairness = </a:t>
            </a:r>
            <a:r>
              <a:rPr lang="en-US" sz="2000" b="1" dirty="0" smtClean="0"/>
              <a:t>3h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Corectitudine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000" b="1" dirty="0"/>
              <a:t> Dimension 2: Inclusion = </a:t>
            </a:r>
            <a:r>
              <a:rPr lang="en-US" sz="2000" b="1" dirty="0" smtClean="0"/>
              <a:t>3h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Incluziune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000" b="1" dirty="0"/>
              <a:t> Dimension 3: Access = </a:t>
            </a:r>
            <a:r>
              <a:rPr lang="en-US" sz="2000" b="1" dirty="0" smtClean="0"/>
              <a:t>3h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Acces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000" b="1" dirty="0"/>
              <a:t> Dimension 4: Opportunities = </a:t>
            </a:r>
            <a:r>
              <a:rPr lang="en-US" sz="2000" b="1" dirty="0" smtClean="0"/>
              <a:t>3h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Oportunități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000" b="1" dirty="0"/>
              <a:t> Dimension 5: </a:t>
            </a:r>
            <a:r>
              <a:rPr lang="en-US" sz="2000" b="1" dirty="0" err="1"/>
              <a:t>Personalised</a:t>
            </a:r>
            <a:r>
              <a:rPr lang="en-US" sz="2000" b="1" dirty="0"/>
              <a:t> learning = </a:t>
            </a:r>
            <a:r>
              <a:rPr lang="en-US" sz="2000" b="1" dirty="0" smtClean="0"/>
              <a:t>3h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Învățare personalizată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000" b="1" dirty="0"/>
              <a:t> Dimension 6: Personal and social development = </a:t>
            </a:r>
            <a:r>
              <a:rPr lang="en-US" sz="2000" b="1" dirty="0" smtClean="0"/>
              <a:t>3h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Dezvoltare personală și socială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052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26772"/>
          </a:xfrm>
        </p:spPr>
        <p:txBody>
          <a:bodyPr>
            <a:normAutofit/>
          </a:bodyPr>
          <a:lstStyle/>
          <a:p>
            <a:r>
              <a:rPr lang="ro-RO" sz="3200" b="1" dirty="0" smtClean="0">
                <a:solidFill>
                  <a:schemeClr val="tx1"/>
                </a:solidFill>
                <a:latin typeface="+mn-lt"/>
              </a:rPr>
              <a:t>Learning activities/ </a:t>
            </a:r>
            <a:r>
              <a:rPr lang="ro-RO" sz="3200" b="1" dirty="0">
                <a:solidFill>
                  <a:schemeClr val="accent1">
                    <a:lumMod val="50000"/>
                  </a:schemeClr>
                </a:solidFill>
              </a:rPr>
              <a:t>Activități de învățare</a:t>
            </a:r>
            <a:endParaRPr lang="en-US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062" y="1596981"/>
            <a:ext cx="9942490" cy="3387143"/>
          </a:xfrm>
        </p:spPr>
        <p:txBody>
          <a:bodyPr>
            <a:normAutofit/>
          </a:bodyPr>
          <a:lstStyle/>
          <a:p>
            <a:r>
              <a:rPr lang="en-US" sz="2000" b="1" dirty="0"/>
              <a:t> Tools and guidelines = </a:t>
            </a:r>
            <a:r>
              <a:rPr lang="en-US" sz="2000" b="1" dirty="0" smtClean="0"/>
              <a:t>2h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Instrumente și îndrumări</a:t>
            </a:r>
          </a:p>
          <a:p>
            <a:pPr marL="0" indent="0">
              <a:buNone/>
            </a:pPr>
            <a:r>
              <a:rPr lang="ro-RO" sz="2000" b="1" dirty="0">
                <a:solidFill>
                  <a:schemeClr val="accent1">
                    <a:lumMod val="50000"/>
                  </a:schemeClr>
                </a:solidFill>
              </a:rPr>
              <a:t>		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- Ghidul metodologic pentru evaluarea echității </a:t>
            </a:r>
          </a:p>
          <a:p>
            <a:pPr marL="0" indent="0">
              <a:buNone/>
            </a:pP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		- Instrumente digitale pentru măsurarea echității</a:t>
            </a:r>
          </a:p>
          <a:p>
            <a:pPr marL="0" indent="0">
              <a:buNone/>
            </a:pPr>
            <a:r>
              <a:rPr lang="ro-RO" sz="2000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	- Portalul Echitatea în educație – cadru teoretic și exemple de bune 				practici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000" b="1" dirty="0"/>
              <a:t> Final task = </a:t>
            </a:r>
            <a:r>
              <a:rPr lang="en-US" sz="2000" b="1" dirty="0" smtClean="0"/>
              <a:t>8h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Sarcina finală</a:t>
            </a:r>
          </a:p>
          <a:p>
            <a:pPr marL="0" indent="0">
              <a:buNone/>
            </a:pPr>
            <a:r>
              <a:rPr lang="ro-RO" sz="2000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	- Planul de dezvoltare a echității în unitatea de învățământ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000" b="1" dirty="0"/>
              <a:t> </a:t>
            </a:r>
            <a:r>
              <a:rPr lang="en-US" sz="2000" b="1" dirty="0" smtClean="0"/>
              <a:t>Conclusion</a:t>
            </a:r>
            <a:r>
              <a:rPr lang="ro-RO" sz="2000" b="1" dirty="0" smtClean="0"/>
              <a:t>/ </a:t>
            </a:r>
            <a:r>
              <a:rPr lang="ro-RO" sz="2000" b="1" dirty="0" smtClean="0">
                <a:solidFill>
                  <a:schemeClr val="accent1">
                    <a:lumMod val="50000"/>
                  </a:schemeClr>
                </a:solidFill>
              </a:rPr>
              <a:t>Concluzii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7835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455" y="1189150"/>
            <a:ext cx="8596668" cy="1320800"/>
          </a:xfrm>
        </p:spPr>
        <p:txBody>
          <a:bodyPr/>
          <a:lstStyle/>
          <a:p>
            <a:r>
              <a:rPr lang="ro-RO" dirty="0" smtClean="0">
                <a:solidFill>
                  <a:schemeClr val="tx1"/>
                </a:solidFill>
              </a:rPr>
              <a:t>Vă invităm să vă înscrieți la cursul </a:t>
            </a:r>
            <a:br>
              <a:rPr lang="ro-RO" dirty="0" smtClean="0">
                <a:solidFill>
                  <a:schemeClr val="tx1"/>
                </a:solidFill>
              </a:rPr>
            </a:br>
            <a:r>
              <a:rPr lang="ro-RO" dirty="0" smtClean="0">
                <a:solidFill>
                  <a:schemeClr val="accent1">
                    <a:lumMod val="50000"/>
                  </a:schemeClr>
                </a:solidFill>
              </a:rPr>
              <a:t>SOS: Promovarea echității în educație</a:t>
            </a:r>
            <a:r>
              <a:rPr lang="ro-RO" dirty="0" smtClean="0">
                <a:solidFill>
                  <a:schemeClr val="tx1"/>
                </a:solidFill>
              </a:rPr>
              <a:t>!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818" y="3203779"/>
            <a:ext cx="8492424" cy="2334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o-RO" sz="2800" b="1" dirty="0">
                <a:solidFill>
                  <a:schemeClr val="accent1">
                    <a:lumMod val="50000"/>
                  </a:schemeClr>
                </a:solidFill>
              </a:rPr>
              <a:t>„Echitatea în educație este dreptul la un sistem educațional corect și incluziv, care să asigure accesul la o educație de înaltă calitate și să ofere oportunități pentru învățarea personalizată, dezvoltarea personală și socială".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373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682</TotalTime>
  <Words>155</Words>
  <Application>Microsoft Office PowerPoint</Application>
  <PresentationFormat>Custom</PresentationFormat>
  <Paragraphs>62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Facet</vt:lpstr>
      <vt:lpstr>Slide 1</vt:lpstr>
      <vt:lpstr>Termenii de utilizare - Certificarea</vt:lpstr>
      <vt:lpstr>Slide 3</vt:lpstr>
      <vt:lpstr>Pagina principală</vt:lpstr>
      <vt:lpstr>Learning activities/ Activități de învățare</vt:lpstr>
      <vt:lpstr>Learning activities/ Activități de învățare</vt:lpstr>
      <vt:lpstr>Vă invităm să vă înscrieți la cursul  SOS: Promovarea echității în educație!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„Alimente tradiționale pentru sănătatea noastră</dc:title>
  <dc:creator>Gabi Sandulescu</dc:creator>
  <cp:lastModifiedBy>user23</cp:lastModifiedBy>
  <cp:revision>76</cp:revision>
  <dcterms:created xsi:type="dcterms:W3CDTF">2017-11-07T13:17:10Z</dcterms:created>
  <dcterms:modified xsi:type="dcterms:W3CDTF">2019-05-15T12:54:55Z</dcterms:modified>
</cp:coreProperties>
</file>